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uk-UA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0" y="0"/>
            <a:ext cx="9135879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842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2029E-E3A8-4204-BDEE-0798EB9DD63B}" type="datetimeFigureOut">
              <a:rPr lang="uk-UA" smtClean="0"/>
              <a:t>23.03.2023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D4FE4-04C3-4447-A1BC-794AC5E9B3E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4583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55801" y="69578"/>
            <a:ext cx="70530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latin typeface="Vinnytsia Sans" panose="00000500000000000000" pitchFamily="50" charset="0"/>
              </a:rPr>
              <a:t>ОСНОВНІ ПІДСУМКИ РОБОТИ ЗА 2022 РІК</a:t>
            </a:r>
            <a:endParaRPr lang="uk-UA" sz="2400" b="1" dirty="0">
              <a:latin typeface="Vinnytsia Sans" panose="00000500000000000000" pitchFamily="50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51425" y="876563"/>
            <a:ext cx="3151107" cy="1723549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uk-UA" sz="14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Видано</a:t>
            </a:r>
            <a:r>
              <a:rPr lang="uk-UA" sz="1400" b="1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 20 </a:t>
            </a:r>
            <a:r>
              <a:rPr lang="uk-UA" sz="14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направлень для перевірок об’єктів будівництва, з яких: </a:t>
            </a:r>
          </a:p>
          <a:p>
            <a:r>
              <a:rPr lang="uk-UA" sz="1400" b="1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-20</a:t>
            </a:r>
            <a:r>
              <a:rPr lang="uk-UA" sz="14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 позапланових; </a:t>
            </a:r>
          </a:p>
          <a:p>
            <a:r>
              <a:rPr lang="uk-UA" sz="1400" b="1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-0</a:t>
            </a:r>
            <a:r>
              <a:rPr lang="uk-UA" sz="14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 планових</a:t>
            </a:r>
          </a:p>
          <a:p>
            <a:r>
              <a:rPr lang="uk-UA" sz="20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  </a:t>
            </a:r>
          </a:p>
          <a:p>
            <a:endParaRPr lang="uk-UA" sz="1600" dirty="0" smtClean="0">
              <a:solidFill>
                <a:schemeClr val="tx1"/>
              </a:solidFill>
              <a:latin typeface="Vinnytsia Sans" panose="00000500000000000000" pitchFamily="50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37759" y="876563"/>
            <a:ext cx="3626069" cy="1815882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uk-UA" sz="14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Зареєстровано та видано </a:t>
            </a:r>
            <a:r>
              <a:rPr lang="uk-UA" sz="1400" b="1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1461</a:t>
            </a:r>
            <a:r>
              <a:rPr lang="uk-UA" sz="14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 документів, з яких:</a:t>
            </a:r>
          </a:p>
          <a:p>
            <a:pPr algn="just"/>
            <a:r>
              <a:rPr lang="uk-UA" sz="1400" b="1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-589 </a:t>
            </a:r>
            <a:r>
              <a:rPr lang="uk-UA" sz="14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документів, що дають право на виконання підготовчих та будівельних робіт</a:t>
            </a:r>
          </a:p>
          <a:p>
            <a:pPr algn="just"/>
            <a:r>
              <a:rPr lang="uk-UA" sz="1400" b="1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-872</a:t>
            </a:r>
            <a:r>
              <a:rPr lang="uk-UA" sz="14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 документів, що засвідчують прийняття  в експлуатацію закінчених будівництвом об’єктів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81059" y="3216163"/>
            <a:ext cx="3291840" cy="1631216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uk-UA" sz="14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Накладено штрафних санкцій на суму </a:t>
            </a:r>
            <a:r>
              <a:rPr lang="uk-UA" sz="1400" b="1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34 850 </a:t>
            </a:r>
            <a:r>
              <a:rPr lang="uk-UA" sz="14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грн, з яких:</a:t>
            </a:r>
          </a:p>
          <a:p>
            <a:pPr algn="just"/>
            <a:r>
              <a:rPr lang="uk-UA" sz="14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-на фіз.осіб-</a:t>
            </a:r>
            <a:r>
              <a:rPr lang="uk-UA" sz="1400" b="1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34 850 </a:t>
            </a:r>
            <a:r>
              <a:rPr lang="uk-UA" sz="14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грн;</a:t>
            </a:r>
          </a:p>
          <a:p>
            <a:pPr algn="just"/>
            <a:r>
              <a:rPr lang="uk-UA" sz="14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-на </a:t>
            </a:r>
            <a:r>
              <a:rPr lang="uk-UA" sz="1400" dirty="0" err="1" smtClean="0">
                <a:solidFill>
                  <a:schemeClr val="tx1"/>
                </a:solidFill>
                <a:latin typeface="Vinnytsia Sans" panose="00000500000000000000" pitchFamily="50" charset="0"/>
              </a:rPr>
              <a:t>юр</a:t>
            </a:r>
            <a:r>
              <a:rPr lang="uk-UA" sz="14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. осіб- </a:t>
            </a:r>
            <a:r>
              <a:rPr lang="uk-UA" sz="1400" b="1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0 </a:t>
            </a:r>
            <a:r>
              <a:rPr lang="uk-UA" sz="14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грн</a:t>
            </a:r>
          </a:p>
          <a:p>
            <a:pPr algn="just"/>
            <a:endParaRPr lang="uk-UA" sz="1400" dirty="0" smtClean="0">
              <a:solidFill>
                <a:schemeClr val="tx1"/>
              </a:solidFill>
              <a:latin typeface="Vinnytsia Sans" panose="00000500000000000000" pitchFamily="50" charset="0"/>
            </a:endParaRPr>
          </a:p>
          <a:p>
            <a:pPr algn="just"/>
            <a:endParaRPr lang="uk-UA" sz="1600" dirty="0" smtClean="0">
              <a:solidFill>
                <a:schemeClr val="tx1"/>
              </a:solidFill>
              <a:latin typeface="Vinnytsia Sans" panose="00000500000000000000" pitchFamily="50" charset="0"/>
            </a:endParaRPr>
          </a:p>
          <a:p>
            <a:pPr algn="just"/>
            <a:r>
              <a:rPr lang="uk-UA" sz="14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  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937760" y="3216163"/>
            <a:ext cx="3626068" cy="1631216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uk-UA" sz="14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Сплачено за видачу сертифікатів щодо закінчених будівництвом об’єктів на суму </a:t>
            </a:r>
            <a:r>
              <a:rPr lang="uk-UA" sz="1400" b="1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372 545</a:t>
            </a:r>
            <a:r>
              <a:rPr lang="uk-UA" sz="14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грн</a:t>
            </a:r>
          </a:p>
          <a:p>
            <a:pPr algn="just"/>
            <a:endParaRPr lang="uk-UA" sz="1400" dirty="0" smtClean="0">
              <a:solidFill>
                <a:schemeClr val="tx1"/>
              </a:solidFill>
              <a:latin typeface="Vinnytsia Sans" panose="00000500000000000000" pitchFamily="50" charset="0"/>
            </a:endParaRPr>
          </a:p>
          <a:p>
            <a:pPr algn="just"/>
            <a:endParaRPr lang="uk-UA" sz="1400" dirty="0">
              <a:solidFill>
                <a:schemeClr val="tx1"/>
              </a:solidFill>
              <a:latin typeface="Vinnytsia Sans" panose="00000500000000000000" pitchFamily="50" charset="0"/>
            </a:endParaRPr>
          </a:p>
          <a:p>
            <a:pPr algn="just"/>
            <a:endParaRPr lang="uk-UA" sz="1400" dirty="0" smtClean="0">
              <a:solidFill>
                <a:schemeClr val="tx1"/>
              </a:solidFill>
              <a:latin typeface="Vinnytsia Sans" panose="00000500000000000000" pitchFamily="50" charset="0"/>
            </a:endParaRPr>
          </a:p>
          <a:p>
            <a:pPr algn="r"/>
            <a:r>
              <a:rPr lang="uk-UA" sz="16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 </a:t>
            </a:r>
            <a:endParaRPr lang="uk-UA" sz="1600" dirty="0">
              <a:solidFill>
                <a:schemeClr val="tx1"/>
              </a:solidFill>
              <a:latin typeface="Vinnytsia Sans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546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2349</TotalTime>
  <Words>98</Words>
  <Application>Microsoft Office PowerPoint</Application>
  <PresentationFormat>Екран (16:9)</PresentationFormat>
  <Paragraphs>19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Vinnytsia Sans</vt:lpstr>
      <vt:lpstr>Тема Office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Карта пріоритетів ДАБК 2023</dc:title>
  <dc:creator>Мірчук Сергій Валерійович</dc:creator>
  <dc:description/>
  <cp:lastModifiedBy>Стеблянко Людмила Дмитрівна</cp:lastModifiedBy>
  <cp:revision>119</cp:revision>
  <cp:lastPrinted>2023-01-31T12:23:30Z</cp:lastPrinted>
  <dcterms:created xsi:type="dcterms:W3CDTF">2020-06-23T09:28:56Z</dcterms:created>
  <dcterms:modified xsi:type="dcterms:W3CDTF">2023-03-23T10:16:06Z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0x010100C678690A9356FE488C513D8C1F2D5EBD</vt:lpwstr>
  </property>
  <property fmtid="{D5CDD505-2E9C-101B-9397-08002B2CF9AE}" pid="3" name="Presentation">
    <vt:lpwstr>Карта пріоритетів ДАБК 2023</vt:lpwstr>
  </property>
  <property fmtid="{D5CDD505-2E9C-101B-9397-08002B2CF9AE}" pid="4" name="SlideDescription">
    <vt:lpwstr/>
  </property>
</Properties>
</file>